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4" r:id="rId3"/>
    <p:sldId id="287" r:id="rId4"/>
    <p:sldId id="285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63" r:id="rId14"/>
    <p:sldId id="274" r:id="rId15"/>
    <p:sldId id="264" r:id="rId16"/>
    <p:sldId id="275" r:id="rId17"/>
    <p:sldId id="265" r:id="rId18"/>
    <p:sldId id="276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9F3B6F7-6C00-2044-93C2-28FC0C2402F4}">
          <p14:sldIdLst>
            <p14:sldId id="257"/>
            <p14:sldId id="284"/>
            <p14:sldId id="287"/>
            <p14:sldId id="285"/>
            <p14:sldId id="261"/>
            <p14:sldId id="262"/>
            <p14:sldId id="267"/>
            <p14:sldId id="268"/>
            <p14:sldId id="269"/>
            <p14:sldId id="270"/>
            <p14:sldId id="271"/>
            <p14:sldId id="272"/>
            <p14:sldId id="263"/>
            <p14:sldId id="274"/>
            <p14:sldId id="264"/>
            <p14:sldId id="275"/>
            <p14:sldId id="265"/>
            <p14:sldId id="276"/>
            <p14:sldId id="28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 Perry" initials="MP" lastIdx="8" clrIdx="0"/>
  <p:cmAuthor id="1" name="Natalie Marino" initials="N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3657" autoAdjust="0"/>
  </p:normalViewPr>
  <p:slideViewPr>
    <p:cSldViewPr snapToGrid="0" snapToObjects="1">
      <p:cViewPr>
        <p:scale>
          <a:sx n="80" d="100"/>
          <a:sy n="80" d="100"/>
        </p:scale>
        <p:origin x="-252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Background_CSMLS_official_log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562" y="185185"/>
            <a:ext cx="2744364" cy="730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5406" y="20527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41243" y="8608198"/>
            <a:ext cx="1554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58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9466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001474"/>
            <a:ext cx="5486400" cy="34567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9" name="Picture 8" descr="NoBackground_CSMLS_official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62" y="185185"/>
            <a:ext cx="2744364" cy="730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41243" y="8608198"/>
            <a:ext cx="1554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831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1pPr>
    <a:lvl2pPr marL="4572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2pPr>
    <a:lvl3pPr marL="9144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3pPr>
    <a:lvl4pPr marL="13716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4pPr>
    <a:lvl5pPr marL="18288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018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9999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493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2337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7040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0157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080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16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6227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18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3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baseline="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936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12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Histology works with body</a:t>
            </a:r>
            <a:r>
              <a:rPr lang="en-CA" baseline="0" dirty="0" smtClean="0"/>
              <a:t> tissues directly. </a:t>
            </a:r>
          </a:p>
          <a:p>
            <a:r>
              <a:rPr lang="en-CA" baseline="0" dirty="0" smtClean="0"/>
              <a:t>-Explain the role of histologist, they type of work done and equipment used.</a:t>
            </a:r>
          </a:p>
          <a:p>
            <a:r>
              <a:rPr lang="en-CA" baseline="0" dirty="0" smtClean="0"/>
              <a:t>-Can explain the preparation of slides, analysis and stages of diagnosis, etc. </a:t>
            </a:r>
          </a:p>
          <a:p>
            <a:endParaRPr lang="en-CA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http://www.istockphoto.com/photo/histology-procedure-embedding-20832796?st=b42711a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065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Explain how the general MLT is a multi-faceted role.</a:t>
            </a:r>
          </a:p>
          <a:p>
            <a:r>
              <a:rPr lang="en-CA" baseline="0" dirty="0" smtClean="0"/>
              <a:t>Discuss your own role (if you are an MLT) and how you feel about knowing/performing in many areas of the lab.</a:t>
            </a:r>
          </a:p>
          <a:p>
            <a:endParaRPr lang="en-CA" baseline="0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657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5235601XXLar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92" y="2592782"/>
            <a:ext cx="3506933" cy="3546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77963"/>
            <a:ext cx="7772400" cy="681038"/>
          </a:xfrm>
          <a:prstGeom prst="rect">
            <a:avLst/>
          </a:prstGeom>
        </p:spPr>
        <p:txBody>
          <a:bodyPr anchor="t"/>
          <a:lstStyle>
            <a:lvl1pPr>
              <a:defRPr lang="en-US" dirty="0">
                <a:solidFill>
                  <a:schemeClr val="accent6"/>
                </a:solidFill>
              </a:defRPr>
            </a:lvl1pPr>
          </a:lstStyle>
          <a:p>
            <a:r>
              <a:rPr lang="en-CA" sz="3200" spc="300" dirty="0" smtClean="0">
                <a:solidFill>
                  <a:schemeClr val="accent6"/>
                </a:solidFill>
                <a:latin typeface="+mj-lt"/>
                <a:cs typeface="Rockwell"/>
              </a:rPr>
              <a:t>Click to add title</a:t>
            </a:r>
            <a:endParaRPr lang="en-US" sz="3200" spc="300" dirty="0">
              <a:solidFill>
                <a:schemeClr val="accent6"/>
              </a:solidFill>
              <a:latin typeface="+mj-lt"/>
              <a:cs typeface="Rockwel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59001"/>
            <a:ext cx="7772400" cy="667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Your Name</a:t>
            </a:r>
          </a:p>
          <a:p>
            <a:r>
              <a:rPr lang="en-US" dirty="0" smtClean="0"/>
              <a:t>Your title</a:t>
            </a:r>
            <a:endParaRPr lang="en-US" dirty="0"/>
          </a:p>
        </p:txBody>
      </p:sp>
      <p:pic>
        <p:nvPicPr>
          <p:cNvPr id="8" name="Picture 7" descr="NoBackground_CSMLS_official_logo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818" y="550362"/>
            <a:ext cx="2744364" cy="7303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048250" y="6437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9" name="Picture 8" descr="Vanessa-NoEaring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685">
            <a:off x="-1328730" y="142870"/>
            <a:ext cx="4399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MLS_Join Today_EN-FINAL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324" y="28791"/>
            <a:ext cx="10311108" cy="687154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592324" y="-6350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21000">
                <a:schemeClr val="bg1">
                  <a:alpha val="76000"/>
                </a:schemeClr>
              </a:gs>
            </a:gsLst>
            <a:lin ang="20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0078A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682" y="3682984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1682" y="2910399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1682" y="5386899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1682" y="6000733"/>
            <a:ext cx="2604568" cy="444518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rgbClr val="0078AE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 –- Quoted Person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864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0078A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893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pic>
        <p:nvPicPr>
          <p:cNvPr id="2" name="Picture 1" descr="photo---Lynn-transpare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164">
            <a:off x="-1897350" y="-554150"/>
            <a:ext cx="5022960" cy="75626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042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4886704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494835" y="-101598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40000">
                <a:schemeClr val="bg1">
                  <a:alpha val="76000"/>
                </a:schemeClr>
              </a:gs>
            </a:gsLst>
            <a:lin ang="166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54BCEB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0059" y="3317837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80059" y="2545252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380059" y="5021752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007123" y="5635586"/>
            <a:ext cx="5096940" cy="444518"/>
          </a:xfrm>
          <a:prstGeom prst="rect">
            <a:avLst/>
          </a:prstGeom>
        </p:spPr>
        <p:txBody>
          <a:bodyPr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 –- Quoted Person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771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54BCEB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649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BCE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10" name="Picture 9" descr="iStock_000036194738_XXX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364">
            <a:off x="-1732553" y="10047"/>
            <a:ext cx="457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7" name="Picture 16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MLS_Join Today_EN-FINAL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324" y="28791"/>
            <a:ext cx="10311108" cy="687154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592324" y="-6350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21000">
                <a:schemeClr val="bg1">
                  <a:alpha val="76000"/>
                </a:schemeClr>
              </a:gs>
            </a:gsLst>
            <a:lin ang="20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3738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682" y="3682984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1682" y="2910399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1682" y="5386899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1682" y="6000733"/>
            <a:ext cx="2604568" cy="444518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rgbClr val="0078AE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 –- Quoted Person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6776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3738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77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8" name="Picture 7" descr="Vanessa-NoEaring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685">
            <a:off x="-1328730" y="142870"/>
            <a:ext cx="4399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SMLS_Join Today_EN-FINAL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324" y="28791"/>
            <a:ext cx="10311108" cy="68715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92324" y="-6350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21000">
                <a:schemeClr val="bg1">
                  <a:alpha val="76000"/>
                </a:schemeClr>
              </a:gs>
            </a:gsLst>
            <a:lin ang="20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682" y="3682984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1682" y="2910399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1682" y="5386899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3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1682" y="6000733"/>
            <a:ext cx="2604568" cy="444518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chemeClr val="accent3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 –- Quoted Person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rig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Mari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2" name="Picture 1" descr="iStock_000036194738_XXX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2553" y="10047"/>
            <a:ext cx="457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Mari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4886704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968" y="0"/>
            <a:ext cx="10287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494835" y="-101598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40000">
                <a:schemeClr val="bg1">
                  <a:alpha val="76000"/>
                </a:schemeClr>
              </a:gs>
            </a:gsLst>
            <a:lin ang="166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F6A73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0059" y="3317837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80059" y="2545252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380059" y="5021752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007123" y="5635586"/>
            <a:ext cx="5096940" cy="444518"/>
          </a:xfrm>
          <a:prstGeom prst="rect">
            <a:avLst/>
          </a:prstGeom>
        </p:spPr>
        <p:txBody>
          <a:bodyPr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 –- Quoted Person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45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ari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F6A73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 smtClean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155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  <p:sldLayoutId id="2147493457" r:id="rId3"/>
    <p:sldLayoutId id="2147493459" r:id="rId4"/>
    <p:sldLayoutId id="2147493462" r:id="rId5"/>
    <p:sldLayoutId id="2147493463" r:id="rId6"/>
    <p:sldLayoutId id="2147493464" r:id="rId7"/>
    <p:sldLayoutId id="2147493465" r:id="rId8"/>
    <p:sldLayoutId id="2147493466" r:id="rId9"/>
    <p:sldLayoutId id="2147493467" r:id="rId10"/>
    <p:sldLayoutId id="2147493470" r:id="rId11"/>
    <p:sldLayoutId id="2147493471" r:id="rId12"/>
    <p:sldLayoutId id="2147493472" r:id="rId13"/>
    <p:sldLayoutId id="2147493468" r:id="rId14"/>
    <p:sldLayoutId id="2147493474" r:id="rId15"/>
    <p:sldLayoutId id="2147493475" r:id="rId16"/>
    <p:sldLayoutId id="2147493476" r:id="rId17"/>
    <p:sldLayoutId id="2147493469" r:id="rId18"/>
    <p:sldLayoutId id="2147493473" r:id="rId19"/>
    <p:sldLayoutId id="2147493478" r:id="rId20"/>
    <p:sldLayoutId id="2147493477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Medical Laboratory Science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Transfusion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15" y="4180125"/>
            <a:ext cx="5863689" cy="188825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Blood typing and compatibility testing</a:t>
            </a:r>
          </a:p>
          <a:p>
            <a:pPr marL="0" indent="0">
              <a:buNone/>
            </a:pPr>
            <a:endParaRPr lang="en-CA" sz="800" i="1" dirty="0" smtClean="0"/>
          </a:p>
          <a:p>
            <a:pPr marL="0" indent="0">
              <a:buNone/>
            </a:pPr>
            <a:r>
              <a:rPr lang="en-CA" i="1" dirty="0" smtClean="0"/>
              <a:t>Common test: ABO Rh and antibody screen pre-surgery</a:t>
            </a:r>
            <a:endParaRPr lang="en-CA" i="1" dirty="0"/>
          </a:p>
        </p:txBody>
      </p:sp>
      <p:pic>
        <p:nvPicPr>
          <p:cNvPr id="4098" name="Picture 2" descr="M:\_PHOTO LIBRARY\Stock Photos\inHouse Shots\IMG_03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20"/>
          <a:stretch/>
        </p:blipFill>
        <p:spPr bwMode="auto">
          <a:xfrm>
            <a:off x="2405477" y="1710048"/>
            <a:ext cx="4137828" cy="24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54" y="4839201"/>
            <a:ext cx="7361368" cy="1151907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Body tissue such as, kidney, breast, and liver</a:t>
            </a:r>
          </a:p>
          <a:p>
            <a:pPr marL="0" indent="0">
              <a:buNone/>
            </a:pPr>
            <a:endParaRPr lang="en-CA" sz="800" i="1" dirty="0" smtClean="0"/>
          </a:p>
          <a:p>
            <a:pPr marL="0" indent="0">
              <a:buNone/>
            </a:pPr>
            <a:r>
              <a:rPr lang="en-CA" sz="2400" i="1" dirty="0" smtClean="0"/>
              <a:t>Common Test: cancer diagnosis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4" b="5830"/>
          <a:stretch/>
        </p:blipFill>
        <p:spPr>
          <a:xfrm>
            <a:off x="2295525" y="1686296"/>
            <a:ext cx="4429125" cy="26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 smtClean="0"/>
              <a:t>The General MLT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Certified in all five disciplines</a:t>
            </a:r>
          </a:p>
          <a:p>
            <a:r>
              <a:rPr lang="en-CA" dirty="0" smtClean="0"/>
              <a:t>Can be focused on one or work in all departments</a:t>
            </a:r>
          </a:p>
          <a:p>
            <a:endParaRPr lang="en-CA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269" y="2982371"/>
            <a:ext cx="4937176" cy="277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34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414"/>
            <a:ext cx="9144000" cy="1412266"/>
          </a:xfrm>
        </p:spPr>
        <p:txBody>
          <a:bodyPr/>
          <a:lstStyle/>
          <a:p>
            <a:r>
              <a:rPr lang="en-CA" dirty="0" smtClean="0"/>
              <a:t>Diagnostic </a:t>
            </a:r>
            <a:r>
              <a:rPr lang="en-CA" dirty="0" smtClean="0"/>
              <a:t>Cytology Technologist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8353" y="1658680"/>
            <a:ext cx="3011897" cy="2764463"/>
          </a:xfrm>
        </p:spPr>
        <p:txBody>
          <a:bodyPr/>
          <a:lstStyle/>
          <a:p>
            <a:pPr marL="0" indent="0">
              <a:buNone/>
            </a:pPr>
            <a:r>
              <a:rPr lang="en-CA" smtClean="0"/>
              <a:t>Cytology technologists </a:t>
            </a:r>
            <a:r>
              <a:rPr lang="en-CA" dirty="0" smtClean="0"/>
              <a:t>conduct tests on cells to detect abnormalities </a:t>
            </a:r>
            <a:r>
              <a:rPr lang="en-CA" dirty="0"/>
              <a:t>o</a:t>
            </a:r>
            <a:r>
              <a:rPr lang="en-CA" dirty="0" smtClean="0"/>
              <a:t>r cancer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879" y="1786270"/>
            <a:ext cx="2934586" cy="4221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88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678"/>
          </a:xfrm>
        </p:spPr>
        <p:txBody>
          <a:bodyPr/>
          <a:lstStyle/>
          <a:p>
            <a:r>
              <a:rPr lang="en-CA" dirty="0" smtClean="0"/>
              <a:t>Cytology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316"/>
            <a:ext cx="8229600" cy="4746601"/>
          </a:xfrm>
        </p:spPr>
        <p:txBody>
          <a:bodyPr/>
          <a:lstStyle/>
          <a:p>
            <a:r>
              <a:rPr lang="en-CA" dirty="0"/>
              <a:t>They are able to detect pre-cancerous cells, different cancers and other cellular based infections.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An </a:t>
            </a:r>
            <a:r>
              <a:rPr lang="en-CA" dirty="0"/>
              <a:t>abnormal finding would be sent to a pathologist for a final diagnosis.</a:t>
            </a:r>
          </a:p>
          <a:p>
            <a:endParaRPr lang="en-CA" dirty="0"/>
          </a:p>
        </p:txBody>
      </p:sp>
      <p:pic>
        <p:nvPicPr>
          <p:cNvPr id="2050" name="Picture 2" descr="http://medlabprofessionals.ca/img/fluid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655" y="2499338"/>
            <a:ext cx="2908259" cy="23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414"/>
            <a:ext cx="9144000" cy="1454796"/>
          </a:xfrm>
        </p:spPr>
        <p:txBody>
          <a:bodyPr/>
          <a:lstStyle/>
          <a:p>
            <a:r>
              <a:rPr lang="en-CA" dirty="0" smtClean="0"/>
              <a:t>Clinical Genetics Technologists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8200" y="1392866"/>
            <a:ext cx="3321522" cy="469917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Genetics Technologists analyze </a:t>
            </a:r>
            <a:r>
              <a:rPr lang="en-CA" dirty="0"/>
              <a:t>and diagnose changes or abnormalities in chromosomes and DNA, which are unique to every individual.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59" y="1634341"/>
            <a:ext cx="3618453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Genetics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261767"/>
          </a:xfrm>
        </p:spPr>
        <p:txBody>
          <a:bodyPr/>
          <a:lstStyle/>
          <a:p>
            <a:r>
              <a:rPr lang="en-CA" dirty="0"/>
              <a:t>A </a:t>
            </a:r>
            <a:r>
              <a:rPr lang="en-CA" dirty="0" smtClean="0"/>
              <a:t>genetics </a:t>
            </a:r>
            <a:r>
              <a:rPr lang="en-CA" dirty="0"/>
              <a:t>technologist’s analysis of these cells can lead to a diagnosis of genetic diseases.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679405"/>
            <a:ext cx="4382119" cy="32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Medical Laboratory Assistant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3656" y="1685260"/>
            <a:ext cx="3956066" cy="3078126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MLAs sort</a:t>
            </a:r>
            <a:r>
              <a:rPr lang="en-CA" dirty="0"/>
              <a:t>, prepare and sometimes process samples that will be tested and analyzed by a MLT.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54" y="1584250"/>
            <a:ext cx="3055089" cy="45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Medical Laboratory Assistant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MLAs </a:t>
            </a:r>
            <a:r>
              <a:rPr lang="en-CA" sz="2400" dirty="0" smtClean="0"/>
              <a:t>collect samples and </a:t>
            </a:r>
            <a:r>
              <a:rPr lang="en-CA" sz="2400" dirty="0"/>
              <a:t>are often </a:t>
            </a:r>
            <a:r>
              <a:rPr lang="en-CA" sz="2400" dirty="0" smtClean="0"/>
              <a:t>the </a:t>
            </a:r>
            <a:r>
              <a:rPr lang="en-CA" sz="2400" dirty="0"/>
              <a:t>laboratory professional that interacts directly with patients. 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089" y="2701999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2149392"/>
            <a:ext cx="6296025" cy="2466975"/>
          </a:xfrm>
        </p:spPr>
      </p:pic>
    </p:spTree>
    <p:extLst>
      <p:ext uri="{BB962C8B-B14F-4D97-AF65-F5344CB8AC3E}">
        <p14:creationId xmlns:p14="http://schemas.microsoft.com/office/powerpoint/2010/main" val="24048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54" y="1425065"/>
            <a:ext cx="7361368" cy="408516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When </a:t>
            </a:r>
            <a:r>
              <a:rPr lang="en-CA" dirty="0"/>
              <a:t>your </a:t>
            </a:r>
            <a:r>
              <a:rPr lang="en-CA" dirty="0" smtClean="0"/>
              <a:t>health </a:t>
            </a:r>
            <a:r>
              <a:rPr lang="en-CA" dirty="0"/>
              <a:t>care provider is looking for answers, they may turn to laboratory tests.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Highly </a:t>
            </a:r>
            <a:r>
              <a:rPr lang="en-CA" dirty="0"/>
              <a:t>trained medical laboratory professionals sort, analyze and run tests on your samples to provide accurate results that are vital to your health care.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5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1260" y="4130958"/>
            <a:ext cx="4892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latin typeface="Century Gothic"/>
                <a:cs typeface="Century Gothic"/>
              </a:rPr>
              <a:t>Medical Laboratory Professionals complete the picture.</a:t>
            </a:r>
            <a:endParaRPr lang="en-CA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72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53142" y="5009038"/>
            <a:ext cx="7813963" cy="772584"/>
          </a:xfrm>
        </p:spPr>
        <p:txBody>
          <a:bodyPr/>
          <a:lstStyle/>
          <a:p>
            <a:pPr algn="ctr"/>
            <a:r>
              <a:rPr lang="en-CA" sz="3200" dirty="0"/>
              <a:t>A lot happens between </a:t>
            </a:r>
            <a:br>
              <a:rPr lang="en-CA" sz="3200" dirty="0"/>
            </a:br>
            <a:r>
              <a:rPr lang="en-CA" sz="3200" dirty="0"/>
              <a:t>giving a sample and getting results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23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Medical Laboratory Technologist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16" y="2011405"/>
            <a:ext cx="8116784" cy="3878757"/>
          </a:xfrm>
        </p:spPr>
        <p:txBody>
          <a:bodyPr/>
          <a:lstStyle/>
          <a:p>
            <a:r>
              <a:rPr lang="en-CA" dirty="0" smtClean="0"/>
              <a:t>Analyze </a:t>
            </a:r>
            <a:r>
              <a:rPr lang="en-CA" dirty="0"/>
              <a:t>tissue samples, blood and other body </a:t>
            </a:r>
            <a:r>
              <a:rPr lang="en-CA" dirty="0" smtClean="0"/>
              <a:t>fluids as a part of the diagnostic procedure. </a:t>
            </a:r>
          </a:p>
          <a:p>
            <a:endParaRPr lang="en-CA" dirty="0" smtClean="0"/>
          </a:p>
          <a:p>
            <a:r>
              <a:rPr lang="en-CA" dirty="0" smtClean="0"/>
              <a:t>MLTs </a:t>
            </a:r>
            <a:r>
              <a:rPr lang="en-CA" dirty="0"/>
              <a:t>provide the results of these </a:t>
            </a:r>
            <a:r>
              <a:rPr lang="en-CA" dirty="0" smtClean="0"/>
              <a:t>tests </a:t>
            </a:r>
            <a:r>
              <a:rPr lang="en-CA" dirty="0"/>
              <a:t>to physicians, allowing them to make accurate diagnosis and if needed, </a:t>
            </a:r>
            <a:r>
              <a:rPr lang="en-CA" dirty="0" smtClean="0"/>
              <a:t>guide appropriate </a:t>
            </a:r>
            <a:r>
              <a:rPr lang="en-CA" dirty="0"/>
              <a:t>treatment.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05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414"/>
            <a:ext cx="9144000" cy="1369736"/>
          </a:xfrm>
        </p:spPr>
        <p:txBody>
          <a:bodyPr/>
          <a:lstStyle/>
          <a:p>
            <a:r>
              <a:rPr lang="en-CA" dirty="0" smtClean="0"/>
              <a:t>Disciplines in General MLT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54" y="1733108"/>
            <a:ext cx="7361368" cy="43946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Clinical Chemistry</a:t>
            </a:r>
            <a:br>
              <a:rPr lang="en-CA" dirty="0"/>
            </a:br>
            <a:r>
              <a:rPr lang="en-CA" dirty="0" smtClean="0"/>
              <a:t>Microbiology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CA" dirty="0" smtClean="0"/>
              <a:t>Hematology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Transfusion Science</a:t>
            </a:r>
            <a:br>
              <a:rPr lang="en-CA" dirty="0"/>
            </a:br>
            <a:r>
              <a:rPr lang="en-CA" dirty="0" smtClean="0"/>
              <a:t>Histology</a:t>
            </a:r>
          </a:p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876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Chemistry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068" y="394535"/>
            <a:ext cx="7361368" cy="408516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Determine chemistry, hormone or drug levels</a:t>
            </a:r>
          </a:p>
          <a:p>
            <a:pPr marL="0" indent="0" algn="l">
              <a:buNone/>
            </a:pPr>
            <a:endParaRPr lang="en-CA" sz="800" i="1" dirty="0" smtClean="0"/>
          </a:p>
          <a:p>
            <a:pPr marL="0" indent="0" algn="l">
              <a:buNone/>
            </a:pPr>
            <a:r>
              <a:rPr lang="en-CA" i="1" dirty="0" smtClean="0"/>
              <a:t>Common Test: Glucose test for diabetes</a:t>
            </a:r>
            <a:endParaRPr lang="en-C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2" y="3396342"/>
            <a:ext cx="4143374" cy="25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Microbiology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241" y="2245549"/>
            <a:ext cx="4066534" cy="3205226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Bacteria, fungi, viruses and parasites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i="1" dirty="0" smtClean="0"/>
              <a:t>Common test: Culture and sensitivity for a throat swab</a:t>
            </a:r>
            <a:endParaRPr lang="en-CA" i="1" dirty="0"/>
          </a:p>
        </p:txBody>
      </p:sp>
      <p:pic>
        <p:nvPicPr>
          <p:cNvPr id="1026" name="Picture 2" descr="M:\_PHOTO LIBRARY\Stock Photos\istockphoto\iStock_000005652243_Larg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411" y="2588821"/>
            <a:ext cx="3214674" cy="27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Hematology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54" y="1662545"/>
            <a:ext cx="7361368" cy="3550723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Study of blood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i="1" dirty="0" smtClean="0"/>
              <a:t>Common Test: </a:t>
            </a:r>
            <a:br>
              <a:rPr lang="en-CA" i="1" dirty="0" smtClean="0"/>
            </a:br>
            <a:r>
              <a:rPr lang="en-CA" i="1" dirty="0" smtClean="0"/>
              <a:t>Hemoglobin test </a:t>
            </a:r>
          </a:p>
          <a:p>
            <a:pPr marL="0" indent="0">
              <a:buNone/>
            </a:pPr>
            <a:r>
              <a:rPr lang="en-CA" i="1" dirty="0" smtClean="0"/>
              <a:t>for anemia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 descr="http://library.med.utah.edu/WebPath/jpeg5/HEME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335" y="2547420"/>
            <a:ext cx="3534919" cy="23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MLS-powerpoint-REVISED">
  <a:themeElements>
    <a:clrScheme name="CSMLS">
      <a:dk1>
        <a:srgbClr val="373831"/>
      </a:dk1>
      <a:lt1>
        <a:sysClr val="window" lastClr="FFFFFF"/>
      </a:lt1>
      <a:dk2>
        <a:srgbClr val="0078AE"/>
      </a:dk2>
      <a:lt2>
        <a:srgbClr val="FFFFFE"/>
      </a:lt2>
      <a:accent1>
        <a:srgbClr val="0078AE"/>
      </a:accent1>
      <a:accent2>
        <a:srgbClr val="54BCEB"/>
      </a:accent2>
      <a:accent3>
        <a:srgbClr val="6CC04A"/>
      </a:accent3>
      <a:accent4>
        <a:srgbClr val="F6A730"/>
      </a:accent4>
      <a:accent5>
        <a:srgbClr val="373831"/>
      </a:accent5>
      <a:accent6>
        <a:srgbClr val="8B8C82"/>
      </a:accent6>
      <a:hlink>
        <a:srgbClr val="0078AE"/>
      </a:hlink>
      <a:folHlink>
        <a:srgbClr val="F6A73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SMLS">
      <a:dk1>
        <a:srgbClr val="373831"/>
      </a:dk1>
      <a:lt1>
        <a:sysClr val="window" lastClr="FFFFFF"/>
      </a:lt1>
      <a:dk2>
        <a:srgbClr val="0078AE"/>
      </a:dk2>
      <a:lt2>
        <a:srgbClr val="FFFFFE"/>
      </a:lt2>
      <a:accent1>
        <a:srgbClr val="0078AE"/>
      </a:accent1>
      <a:accent2>
        <a:srgbClr val="54BCEB"/>
      </a:accent2>
      <a:accent3>
        <a:srgbClr val="6CC04A"/>
      </a:accent3>
      <a:accent4>
        <a:srgbClr val="F6A730"/>
      </a:accent4>
      <a:accent5>
        <a:srgbClr val="373831"/>
      </a:accent5>
      <a:accent6>
        <a:srgbClr val="8B8C82"/>
      </a:accent6>
      <a:hlink>
        <a:srgbClr val="0078AE"/>
      </a:hlink>
      <a:folHlink>
        <a:srgbClr val="F6A7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CSMLS-powerpoint-REVISED</Template>
  <TotalTime>5358</TotalTime>
  <Words>400</Words>
  <Application>Microsoft Office PowerPoint</Application>
  <PresentationFormat>On-screen Show (4:3)</PresentationFormat>
  <Paragraphs>66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CSMLS-powerpoint-REVISED</vt:lpstr>
      <vt:lpstr>Medical Laboratory Science</vt:lpstr>
      <vt:lpstr> </vt:lpstr>
      <vt:lpstr>PowerPoint Presentation</vt:lpstr>
      <vt:lpstr>PowerPoint Presentation</vt:lpstr>
      <vt:lpstr>Medical Laboratory Technologist</vt:lpstr>
      <vt:lpstr>Disciplines in General MLT</vt:lpstr>
      <vt:lpstr>Clinical Chemistry</vt:lpstr>
      <vt:lpstr>Microbiology</vt:lpstr>
      <vt:lpstr>Hematology</vt:lpstr>
      <vt:lpstr>Transfusion Science</vt:lpstr>
      <vt:lpstr>Histology</vt:lpstr>
      <vt:lpstr>The General MLT</vt:lpstr>
      <vt:lpstr>Diagnostic Cytology Technologist</vt:lpstr>
      <vt:lpstr>Cytology</vt:lpstr>
      <vt:lpstr>Clinical Genetics Technologists</vt:lpstr>
      <vt:lpstr>Clinical Genetics</vt:lpstr>
      <vt:lpstr>Medical Laboratory Assistant</vt:lpstr>
      <vt:lpstr>Medical Laboratory Assistant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Marino</dc:creator>
  <cp:lastModifiedBy>Kartik Desai</cp:lastModifiedBy>
  <cp:revision>85</cp:revision>
  <dcterms:created xsi:type="dcterms:W3CDTF">2015-07-08T12:11:25Z</dcterms:created>
  <dcterms:modified xsi:type="dcterms:W3CDTF">2019-03-05T21:10:49Z</dcterms:modified>
</cp:coreProperties>
</file>