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ADE"/>
    <a:srgbClr val="472F92"/>
    <a:srgbClr val="B86D34"/>
    <a:srgbClr val="CBA98C"/>
    <a:srgbClr val="B3662D"/>
    <a:srgbClr val="4472C4"/>
    <a:srgbClr val="CCCC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4" autoAdjust="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D7C18-D583-4F5C-A867-C3AF11B3B046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F5070-AE09-4481-8C3E-8F2A66EA55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9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F5070-AE09-4481-8C3E-8F2A66EA55B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8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F5070-AE09-4481-8C3E-8F2A66EA55B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5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29B-AF71-435C-89FA-1993B228E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5B7EF-7FFC-4995-9312-0B09F2CC3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1BD5C-A1C9-4557-93C6-DC5F6E7D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E2C59-EBD7-4325-9B5A-F091C9EB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0691-8BD6-47D7-9B3F-DE81D24F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84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B14F-3E2F-4522-961B-32997D93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9AB0A-68E8-400B-930C-CAF36119E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88E14-B65E-4112-8AF4-8B683DFD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2D72-75EF-418F-9879-B51C271F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325F7-30A3-44D5-878A-20C847AA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87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6451C-FD80-4457-B3E0-C1B69A8C1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F0F4D-9F8A-49D1-AA04-E9081F4A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38A0-4145-4627-BD29-5E0FFD9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9809-5DD1-42F9-81AA-D5C8795D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403C-6937-4F18-808D-7EB2215D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87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D18E-0806-40F6-83CC-2DF5C0A3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2019-3CE3-4902-A282-6CB9234A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B981-BC0D-495B-9172-7EC1D19A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439F-F832-46B4-B1DC-7B3280F5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FE6E-8C61-4561-A0F1-27F937BC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9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5637-92EC-41A4-8AB7-5B0E5A55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E96CB-E358-4CDA-8624-8C4C02DD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A864F-FD2F-4798-AC5B-30F43AEF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6325-552C-4A0B-95ED-BC67E832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9209-BD1D-4CFD-AE82-FC41DB6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08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AA2C-2227-4987-91D5-B301E422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A6FB-9839-4052-9681-1CCE14322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D9496-C6E7-4112-8D67-75AD60C7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639EA-CB3A-4FD0-9726-9C84A071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527C6-7825-4AFB-992A-B2192D8A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F8E0D-8304-46BC-B4BD-624B9FC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44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BF0F-1276-43F1-8F97-F65B047A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4E3E5-2A15-40D7-8811-C5BB70DB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48C40-08F2-48C1-A530-DBAEDEB57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7A4C-6FF3-4569-B4B0-2FDABC5A6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1D5C9-D5FD-47DD-8B36-9F0548AD6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3CF28-B72D-46D8-8536-5579A208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924FA-A029-4FEA-BAFB-CD18A847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797E0-25D1-43CF-BE6C-231FC6C8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06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07C1-179B-484D-80AA-206FF886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975B1-D390-4DF5-8039-27699EBD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DB18A-8BE9-4672-A8EF-0041405B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F4EF1-57CF-4EBF-884F-6751DD4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24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C0606-056B-4567-9D1C-CA76316F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B034B-0CB6-472F-AA36-3495008E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BD65A-FBF3-477A-8F4A-73F655C0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2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F6BE-4BDF-426D-866F-3DC8EB28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CAC1-2B82-4575-9AE8-A15479DEE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86A72-55F7-4F87-AE43-E78AAE6BE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34EFD-0EA9-4F19-AEB2-3A87C3DE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AF4D-8E7A-418B-8513-92DA8006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DCD5A-A007-4A54-9700-E7B149BC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8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E130-DD95-4191-86E8-DADB34C0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FB613-F9C2-4911-9028-9F87B4894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0C90A-9AF3-4F1A-B21A-A2E75A303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4057E-C62D-4E8B-84B2-90F95A4B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09141-CD14-4010-8460-B853A88C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C4168-2E58-448A-A286-7DC4A828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04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F3460-2620-42D0-8947-8FF9E77A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C0774-6F99-4379-9862-FF4F23944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E46AD-1A21-4B5B-9AAC-9B5E2F0E2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7645-F4BE-438E-A7F0-D0B3F9BCD172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46E9-2D08-4FDE-A021-ABF440E70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0A38-6CB0-4DBF-854A-36EFDE80D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1963-B7DE-4433-86EB-783B0D5778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7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47B84C9-CF33-43D1-B2AE-9A62F253EE6F}"/>
              </a:ext>
            </a:extLst>
          </p:cNvPr>
          <p:cNvSpPr/>
          <p:nvPr/>
        </p:nvSpPr>
        <p:spPr>
          <a:xfrm>
            <a:off x="-9727" y="313399"/>
            <a:ext cx="12211453" cy="1026942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E6F48-6574-4E42-B458-1DE92D86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174" y="443010"/>
            <a:ext cx="11520196" cy="793946"/>
          </a:xfrm>
        </p:spPr>
        <p:txBody>
          <a:bodyPr>
            <a:noAutofit/>
          </a:bodyPr>
          <a:lstStyle/>
          <a:p>
            <a:r>
              <a:rPr lang="fr-CA" sz="5500" dirty="0">
                <a:solidFill>
                  <a:schemeClr val="bg1"/>
                </a:solidFill>
                <a:latin typeface="Rockwell" panose="02060603020205020403" pitchFamily="18" charset="0"/>
              </a:rPr>
              <a:t>Science de laboratoire médical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08B83-AA7B-4104-B736-959D2149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b="20211"/>
          <a:stretch/>
        </p:blipFill>
        <p:spPr>
          <a:xfrm>
            <a:off x="4413383" y="5878304"/>
            <a:ext cx="3345779" cy="873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3F163-73B7-4FF6-91A4-C83F570CE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9" b="20344"/>
          <a:stretch/>
        </p:blipFill>
        <p:spPr>
          <a:xfrm>
            <a:off x="-9727" y="1340340"/>
            <a:ext cx="12221179" cy="4422049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14C70B-B83E-49AE-A375-7314ED3C1A17}"/>
              </a:ext>
            </a:extLst>
          </p:cNvPr>
          <p:cNvSpPr/>
          <p:nvPr/>
        </p:nvSpPr>
        <p:spPr>
          <a:xfrm>
            <a:off x="0" y="1352871"/>
            <a:ext cx="12182273" cy="4409518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95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D26C48-2A96-4AF6-B6E9-1EF759DE901C}"/>
              </a:ext>
            </a:extLst>
          </p:cNvPr>
          <p:cNvSpPr/>
          <p:nvPr/>
        </p:nvSpPr>
        <p:spPr>
          <a:xfrm>
            <a:off x="0" y="0"/>
            <a:ext cx="12192000" cy="1777508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316510"/>
            <a:ext cx="11903529" cy="1325563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Technologiste en cytologie diagnostique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138" y="2094018"/>
            <a:ext cx="7338426" cy="4095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Les cytotechnologistes effectuent des analyses de cellules pour déceler des anomalies ou des cancers.</a:t>
            </a:r>
          </a:p>
          <a:p>
            <a:pPr marL="0" indent="0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Ils peuvent détecter des cellules pré-cancéreuses, divers cancers et autres infections cellulaires.</a:t>
            </a:r>
          </a:p>
          <a:p>
            <a:pPr marL="0" indent="0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Les résultats anormaux sont soumis à un pathologiste pour le diagnostic final.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CBFF3-B460-44FA-A24E-FCBCA43697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6" y="1777508"/>
            <a:ext cx="3280266" cy="476398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810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etic test results on a digital tablet">
            <a:extLst>
              <a:ext uri="{FF2B5EF4-FFF2-40B4-BE49-F238E27FC236}">
                <a16:creationId xmlns:a16="http://schemas.microsoft.com/office/drawing/2014/main" id="{8CBAD02F-9D60-4CB8-B275-23927715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1" r="-311"/>
          <a:stretch/>
        </p:blipFill>
        <p:spPr>
          <a:xfrm>
            <a:off x="7213600" y="1717789"/>
            <a:ext cx="5043055" cy="5140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290730-310D-4F86-8D78-E23E787128F4}"/>
              </a:ext>
            </a:extLst>
          </p:cNvPr>
          <p:cNvSpPr/>
          <p:nvPr/>
        </p:nvSpPr>
        <p:spPr>
          <a:xfrm>
            <a:off x="0" y="0"/>
            <a:ext cx="12192000" cy="1777508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044"/>
            <a:ext cx="10515600" cy="1325563"/>
          </a:xfrm>
        </p:spPr>
        <p:txBody>
          <a:bodyPr/>
          <a:lstStyle/>
          <a:p>
            <a:pPr algn="ctr"/>
            <a:r>
              <a:rPr lang="fr-CA">
                <a:solidFill>
                  <a:schemeClr val="bg1"/>
                </a:solidFill>
                <a:latin typeface="Century Gothic" panose="020B0502020202020204" pitchFamily="34" charset="0"/>
              </a:rPr>
              <a:t>Technologiste en génétique clinique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2269677"/>
            <a:ext cx="6303391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Les technologistes en génétique clinique analysent et diagnostiquent les variations ou anomalies des chromosomes et de l’ADN.</a:t>
            </a:r>
          </a:p>
          <a:p>
            <a:pPr marL="0" indent="0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L’analyse de ces cellules peut conduire à un diagnostic de maladie génétique.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26C48-2A96-4AF6-B6E9-1EF759DE901C}"/>
              </a:ext>
            </a:extLst>
          </p:cNvPr>
          <p:cNvSpPr/>
          <p:nvPr/>
        </p:nvSpPr>
        <p:spPr>
          <a:xfrm>
            <a:off x="0" y="0"/>
            <a:ext cx="12192000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409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D44B11-27C8-4963-AFC9-D2C07C4CCB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200" y="1777508"/>
            <a:ext cx="3055089" cy="4582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162E92-3847-48AF-B3FF-ADB0D48F4C18}"/>
              </a:ext>
            </a:extLst>
          </p:cNvPr>
          <p:cNvSpPr/>
          <p:nvPr/>
        </p:nvSpPr>
        <p:spPr>
          <a:xfrm>
            <a:off x="0" y="0"/>
            <a:ext cx="12192000" cy="1777508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637" y="2535643"/>
            <a:ext cx="6434163" cy="326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Les ALM trient, préparent et quelquefois traitent les échantillons à être analysés par un TLM. </a:t>
            </a:r>
          </a:p>
          <a:p>
            <a:pPr marL="0" indent="0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Les ALM prélèvent des échantillons et sont souvent les professionnels de laboratoire qui interagissent directement avec les patients.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11699B-021B-4768-B9E1-FAAE843E5D65}"/>
              </a:ext>
            </a:extLst>
          </p:cNvPr>
          <p:cNvSpPr txBox="1">
            <a:spLocks/>
          </p:cNvSpPr>
          <p:nvPr/>
        </p:nvSpPr>
        <p:spPr>
          <a:xfrm>
            <a:off x="838200" y="279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  <a:latin typeface="Century Gothic" panose="020B0502020202020204" pitchFamily="34" charset="0"/>
              </a:rPr>
              <a:t>Adjoints de laboratoire médical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(ALM)</a:t>
            </a:r>
            <a:endParaRPr lang="fr-CA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2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2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701E-94A4-4F67-93D0-9A3ABFD3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7898"/>
            <a:ext cx="10515600" cy="1325563"/>
          </a:xfrm>
          <a:effectLst>
            <a:glow rad="38100"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CA" sz="6000" dirty="0">
                <a:solidFill>
                  <a:schemeClr val="bg1"/>
                </a:solidFill>
                <a:latin typeface="Rockwell" panose="02060603020205020403" pitchFamily="18" charset="0"/>
              </a:rPr>
              <a:t>Bonne Semaine nationale du </a:t>
            </a:r>
            <a:r>
              <a:rPr lang="fr-CA" sz="6000">
                <a:solidFill>
                  <a:schemeClr val="bg1"/>
                </a:solidFill>
                <a:latin typeface="Rockwell" panose="02060603020205020403" pitchFamily="18" charset="0"/>
              </a:rPr>
              <a:t>laboratoire médical</a:t>
            </a:r>
            <a:r>
              <a:rPr lang="fr-CA" sz="6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DEA52-B9D6-42BB-B8E4-B8CB92ABE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35" y="4003849"/>
            <a:ext cx="6288037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2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4F4DA0-1F47-4045-8C09-F668F841E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2" r="17747"/>
          <a:stretch/>
        </p:blipFill>
        <p:spPr>
          <a:xfrm>
            <a:off x="-1" y="-30719"/>
            <a:ext cx="519083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2F4107-9719-4943-8F36-54F8A7D20582}"/>
              </a:ext>
            </a:extLst>
          </p:cNvPr>
          <p:cNvSpPr/>
          <p:nvPr/>
        </p:nvSpPr>
        <p:spPr>
          <a:xfrm>
            <a:off x="5190836" y="-14387"/>
            <a:ext cx="7001164" cy="6888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6119-F632-4580-9565-AB293CFF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72" y="782565"/>
            <a:ext cx="6454087" cy="4902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600" dirty="0">
                <a:latin typeface="Rockwell Light" panose="02040303020102020203" pitchFamily="18" charset="0"/>
              </a:rPr>
              <a:t>Quand votre fournisseur de soins de santé a besoin de réponses, cette personne peut demander des analyses de laboratoire.</a:t>
            </a:r>
          </a:p>
          <a:p>
            <a:pPr marL="0" indent="0">
              <a:buNone/>
            </a:pPr>
            <a:endParaRPr lang="fr-CA" sz="15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CA" sz="2600" dirty="0">
                <a:latin typeface="Rockwell Light" panose="02040303020102020203" pitchFamily="18" charset="0"/>
              </a:rPr>
              <a:t>Les professionnels de laboratoire médical hautement qualifiés procèdent au triage de vos échantillons et les analysent afin d’obtenir des résultats précis qui sont indispensables pour votre santé.</a:t>
            </a:r>
          </a:p>
          <a:p>
            <a:pPr marL="0" indent="0">
              <a:buNone/>
            </a:pPr>
            <a:endParaRPr lang="fr-CA" sz="15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CA" sz="2600" dirty="0">
                <a:latin typeface="Rockwell Light" panose="02040303020102020203" pitchFamily="18" charset="0"/>
              </a:rPr>
              <a:t>Faites la connaissance des professionnels responsables de ces résultats.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965F5-98E2-4582-9CC6-3B2025A771B7}"/>
              </a:ext>
            </a:extLst>
          </p:cNvPr>
          <p:cNvSpPr/>
          <p:nvPr/>
        </p:nvSpPr>
        <p:spPr>
          <a:xfrm>
            <a:off x="5190834" y="-30718"/>
            <a:ext cx="7001165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86A6B-9690-4BCF-B921-CCC9856F473E}"/>
              </a:ext>
            </a:extLst>
          </p:cNvPr>
          <p:cNvSpPr/>
          <p:nvPr/>
        </p:nvSpPr>
        <p:spPr>
          <a:xfrm>
            <a:off x="1" y="6406055"/>
            <a:ext cx="5190834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160A8E-ABA3-478F-A961-DCF7014B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40" y="5392165"/>
            <a:ext cx="1257305" cy="12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B6386-4BBD-46B6-B2D6-882E18271F9E}"/>
              </a:ext>
            </a:extLst>
          </p:cNvPr>
          <p:cNvSpPr/>
          <p:nvPr/>
        </p:nvSpPr>
        <p:spPr>
          <a:xfrm>
            <a:off x="0" y="0"/>
            <a:ext cx="12192000" cy="2088776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381606"/>
            <a:ext cx="1086074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Technologistes de laboratoire médical généralistes </a:t>
            </a:r>
            <a:r>
              <a:rPr lang="fr-CA" sz="3300" dirty="0">
                <a:solidFill>
                  <a:schemeClr val="bg1"/>
                </a:solidFill>
                <a:latin typeface="Century Gothic" panose="020B0502020202020204" pitchFamily="34" charset="0"/>
              </a:rPr>
              <a:t>(TLM)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77" y="2310184"/>
            <a:ext cx="8636977" cy="363341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600" dirty="0">
                <a:latin typeface="Rockwell Light" panose="02040303020102020203" pitchFamily="18" charset="0"/>
              </a:rPr>
              <a:t>On analyse les échantillons de tissus, de sang et d’autres liquides organiques, dans le cadre de la procédure de diagnostic.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600" dirty="0">
                <a:latin typeface="Rockwell Light" panose="02040303020102020203" pitchFamily="18" charset="0"/>
              </a:rPr>
              <a:t>Les TLM transmettent les résultats de ces tests aux médecins, ce qui leur permet de formuler des diagnostics précis et les guident éventuellement dans le traitement.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7F6186-9F99-4EFB-B10D-855C6349A837}"/>
              </a:ext>
            </a:extLst>
          </p:cNvPr>
          <p:cNvSpPr txBox="1">
            <a:spLocks/>
          </p:cNvSpPr>
          <p:nvPr/>
        </p:nvSpPr>
        <p:spPr>
          <a:xfrm>
            <a:off x="1524000" y="6100026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9A7F66-4849-4DC3-85E6-C526F12D4CC6}"/>
              </a:ext>
            </a:extLst>
          </p:cNvPr>
          <p:cNvCxnSpPr>
            <a:cxnSpLocks/>
          </p:cNvCxnSpPr>
          <p:nvPr/>
        </p:nvCxnSpPr>
        <p:spPr>
          <a:xfrm>
            <a:off x="2031023" y="5943599"/>
            <a:ext cx="8129954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5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B219D1-07F6-44EC-BE0B-E91E99EC0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/>
          <a:stretch/>
        </p:blipFill>
        <p:spPr>
          <a:xfrm>
            <a:off x="7039309" y="2500650"/>
            <a:ext cx="4314491" cy="4208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>
                <a:latin typeface="Century Gothic" panose="020B0502020202020204" pitchFamily="34" charset="0"/>
              </a:rPr>
              <a:t>Disciplines de la TLM générale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8" y="1783052"/>
            <a:ext cx="922564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400" dirty="0">
                <a:latin typeface="Rockwell Light" panose="02040303020102020203" pitchFamily="18" charset="0"/>
              </a:rPr>
              <a:t>Les TLM généralistes sont certifiés dans chaque discipline suivante :</a:t>
            </a:r>
          </a:p>
          <a:p>
            <a:pPr marL="514350" indent="-5143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fr-CA" sz="2400" dirty="0">
                <a:latin typeface="Rockwell Light" panose="02040303020102020203" pitchFamily="18" charset="0"/>
              </a:rPr>
              <a:t>Chimie clinique</a:t>
            </a:r>
          </a:p>
          <a:p>
            <a:pPr marL="514350" indent="-5143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fr-CA" sz="2400" dirty="0">
                <a:latin typeface="Rockwell Light" panose="02040303020102020203" pitchFamily="18" charset="0"/>
              </a:rPr>
              <a:t>Microbiologie</a:t>
            </a:r>
          </a:p>
          <a:p>
            <a:pPr marL="514350" indent="-5143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fr-CA" sz="2400" dirty="0">
                <a:latin typeface="Rockwell Light" panose="02040303020102020203" pitchFamily="18" charset="0"/>
              </a:rPr>
              <a:t>Hématologie</a:t>
            </a:r>
          </a:p>
          <a:p>
            <a:pPr marL="514350" indent="-5143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fr-CA" sz="2400" dirty="0">
                <a:latin typeface="Rockwell Light" panose="02040303020102020203" pitchFamily="18" charset="0"/>
              </a:rPr>
              <a:t>Science transfusionnelle</a:t>
            </a:r>
          </a:p>
          <a:p>
            <a:pPr marL="514350" indent="-5143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72F92"/>
              </a:buClr>
              <a:buFont typeface="+mj-lt"/>
              <a:buAutoNum type="arabicPeriod"/>
            </a:pPr>
            <a:r>
              <a:rPr lang="fr-CA" sz="2400" dirty="0">
                <a:latin typeface="Rockwell Light" panose="02040303020102020203" pitchFamily="18" charset="0"/>
              </a:rPr>
              <a:t>Histologie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sz="2400" dirty="0">
                <a:latin typeface="Rockwell Light" panose="02040303020102020203" pitchFamily="18" charset="0"/>
              </a:rPr>
              <a:t>On peut se spécialiser dans une discipline 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400" dirty="0">
                <a:latin typeface="Rockwell Light" panose="02040303020102020203" pitchFamily="18" charset="0"/>
              </a:rPr>
              <a:t>exercer toutes les cinq.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ECBDD9-822B-497D-A73A-2FD7A3BB5977}"/>
              </a:ext>
            </a:extLst>
          </p:cNvPr>
          <p:cNvCxnSpPr>
            <a:cxnSpLocks/>
          </p:cNvCxnSpPr>
          <p:nvPr/>
        </p:nvCxnSpPr>
        <p:spPr>
          <a:xfrm>
            <a:off x="3317969" y="1460938"/>
            <a:ext cx="556327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057D83-153A-4A51-8268-869FC9B03C55}"/>
              </a:ext>
            </a:extLst>
          </p:cNvPr>
          <p:cNvSpPr/>
          <p:nvPr/>
        </p:nvSpPr>
        <p:spPr>
          <a:xfrm>
            <a:off x="0" y="-30718"/>
            <a:ext cx="12191999" cy="451945"/>
          </a:xfrm>
          <a:prstGeom prst="rect">
            <a:avLst/>
          </a:prstGeom>
          <a:solidFill>
            <a:srgbClr val="472F92"/>
          </a:solidFill>
          <a:ln>
            <a:solidFill>
              <a:srgbClr val="47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8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21" y="710908"/>
            <a:ext cx="10515600" cy="1325563"/>
          </a:xfrm>
        </p:spPr>
        <p:txBody>
          <a:bodyPr/>
          <a:lstStyle/>
          <a:p>
            <a:r>
              <a:rPr lang="fr-CA" dirty="0">
                <a:latin typeface="Century Gothic" panose="020B0502020202020204" pitchFamily="34" charset="0"/>
              </a:rPr>
              <a:t>Chimie clinique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321" y="2506662"/>
            <a:ext cx="5552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On détermine la chimie et les niveaux hormonaux ou de drogues</a:t>
            </a:r>
          </a:p>
          <a:p>
            <a:pPr marL="0" indent="0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FR" sz="2600" i="1" dirty="0">
                <a:latin typeface="Rockwell Light" panose="02040303020102020203" pitchFamily="18" charset="0"/>
              </a:rPr>
              <a:t>Analyse courante : test de glucose pour personnes diabétiques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593B0-19C6-4C33-9AAA-A85AEA951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75" r="4280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>
            <a:cxnSpLocks/>
          </p:cNvCxnSpPr>
          <p:nvPr/>
        </p:nvCxnSpPr>
        <p:spPr>
          <a:xfrm flipV="1">
            <a:off x="5305699" y="1897925"/>
            <a:ext cx="5699907" cy="21021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-up of a car steering wheel&#10;&#10;Description automatically generated with medium confidence">
            <a:extLst>
              <a:ext uri="{FF2B5EF4-FFF2-40B4-BE49-F238E27FC236}">
                <a16:creationId xmlns:a16="http://schemas.microsoft.com/office/drawing/2014/main" id="{93B4622A-9A99-4F90-A4B5-F11950F86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r="31596"/>
          <a:stretch/>
        </p:blipFill>
        <p:spPr>
          <a:xfrm>
            <a:off x="0" y="0"/>
            <a:ext cx="4635571" cy="686295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DD1554F-B50A-4E69-A8CD-11F392543B5C}"/>
              </a:ext>
            </a:extLst>
          </p:cNvPr>
          <p:cNvSpPr txBox="1">
            <a:spLocks/>
          </p:cNvSpPr>
          <p:nvPr/>
        </p:nvSpPr>
        <p:spPr>
          <a:xfrm>
            <a:off x="3403702" y="5639712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45184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7791B-CA28-4BB8-B071-957D92B84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6" r="2028"/>
          <a:stretch/>
        </p:blipFill>
        <p:spPr>
          <a:xfrm>
            <a:off x="7491046" y="-9714"/>
            <a:ext cx="4700954" cy="6867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51" y="673967"/>
            <a:ext cx="5706684" cy="1325563"/>
          </a:xfrm>
        </p:spPr>
        <p:txBody>
          <a:bodyPr/>
          <a:lstStyle/>
          <a:p>
            <a:pPr algn="r"/>
            <a:r>
              <a:rPr lang="fr-CA" dirty="0">
                <a:latin typeface="Century Gothic" panose="020B0502020202020204" pitchFamily="34" charset="0"/>
              </a:rPr>
              <a:t>Microbiologie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9" y="2506662"/>
            <a:ext cx="642326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2600" dirty="0">
                <a:latin typeface="Rockwell Light" panose="02040303020102020203" pitchFamily="18" charset="0"/>
              </a:rPr>
              <a:t>On identifie des bactéries, des mycètes, des virus et des parasites</a:t>
            </a:r>
          </a:p>
          <a:p>
            <a:pPr marL="0" indent="0" algn="r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 algn="r">
              <a:buNone/>
            </a:pPr>
            <a:r>
              <a:rPr lang="fr-FR" sz="2600" i="1" dirty="0">
                <a:latin typeface="Rockwell Light" panose="02040303020102020203" pitchFamily="18" charset="0"/>
              </a:rPr>
              <a:t>Analyse courante : culture et sensibilité pour un frottis de gorge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/>
          <p:nvPr/>
        </p:nvCxnSpPr>
        <p:spPr>
          <a:xfrm>
            <a:off x="2071082" y="1861662"/>
            <a:ext cx="486971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4A70A3-6259-4412-925F-575FAA554F39}"/>
              </a:ext>
            </a:extLst>
          </p:cNvPr>
          <p:cNvSpPr txBox="1"/>
          <p:nvPr/>
        </p:nvSpPr>
        <p:spPr>
          <a:xfrm>
            <a:off x="3901587" y="3105835"/>
            <a:ext cx="780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CA" dirty="0"/>
            </a:br>
            <a:endParaRPr lang="en-CA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9666EB3-4789-468D-95D3-64F24B9616DF}"/>
              </a:ext>
            </a:extLst>
          </p:cNvPr>
          <p:cNvSpPr txBox="1">
            <a:spLocks/>
          </p:cNvSpPr>
          <p:nvPr/>
        </p:nvSpPr>
        <p:spPr>
          <a:xfrm>
            <a:off x="-842840" y="5471563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55156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223" y="698352"/>
            <a:ext cx="10515600" cy="1325563"/>
          </a:xfrm>
        </p:spPr>
        <p:txBody>
          <a:bodyPr/>
          <a:lstStyle/>
          <a:p>
            <a:r>
              <a:rPr lang="fr-CA" dirty="0">
                <a:latin typeface="Century Gothic" panose="020B0502020202020204" pitchFamily="34" charset="0"/>
              </a:rPr>
              <a:t>Hématologie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223" y="2506662"/>
            <a:ext cx="61660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600" dirty="0">
                <a:latin typeface="Rockwell Light" panose="02040303020102020203" pitchFamily="18" charset="0"/>
              </a:rPr>
              <a:t>L’étude du sang</a:t>
            </a:r>
          </a:p>
          <a:p>
            <a:pPr marL="0" indent="0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FR" sz="2600" i="1" dirty="0">
                <a:latin typeface="Rockwell Light" panose="02040303020102020203" pitchFamily="18" charset="0"/>
              </a:rPr>
              <a:t>Analyse courante :  test d’hémoglobine en cas d’anémie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/>
          <p:nvPr/>
        </p:nvCxnSpPr>
        <p:spPr>
          <a:xfrm>
            <a:off x="5199321" y="2006594"/>
            <a:ext cx="486971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4B2D9DE-E19C-4D75-B686-C3EB0AAC0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>
          <a:xfrm>
            <a:off x="0" y="1"/>
            <a:ext cx="4620601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2A969CF-9D9D-45BA-8CA8-252CB41EA78F}"/>
              </a:ext>
            </a:extLst>
          </p:cNvPr>
          <p:cNvSpPr txBox="1">
            <a:spLocks/>
          </p:cNvSpPr>
          <p:nvPr/>
        </p:nvSpPr>
        <p:spPr>
          <a:xfrm>
            <a:off x="3403702" y="5639712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endParaRPr lang="en-CA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7200" dirty="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en-CA" sz="7200" dirty="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110946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696307"/>
            <a:ext cx="6847378" cy="1325563"/>
          </a:xfrm>
        </p:spPr>
        <p:txBody>
          <a:bodyPr/>
          <a:lstStyle/>
          <a:p>
            <a:pPr algn="r"/>
            <a:r>
              <a:rPr lang="fr-CA">
                <a:latin typeface="Century Gothic" panose="020B0502020202020204" pitchFamily="34" charset="0"/>
              </a:rPr>
              <a:t>Science transfusionnelle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2506662"/>
            <a:ext cx="6096732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2600" dirty="0">
                <a:latin typeface="Rockwell Light" panose="02040303020102020203" pitchFamily="18" charset="0"/>
              </a:rPr>
              <a:t>Identification des groupes sanguins et tests de compatibilité</a:t>
            </a:r>
          </a:p>
          <a:p>
            <a:pPr marL="0" indent="0" algn="r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 algn="r">
              <a:buNone/>
            </a:pPr>
            <a:r>
              <a:rPr lang="fr-FR" sz="2600" i="1" dirty="0">
                <a:latin typeface="Rockwell Light" panose="02040303020102020203" pitchFamily="18" charset="0"/>
              </a:rPr>
              <a:t>Analyse courante : ABO Rh et dépistage d’anticorps avant une chirurgie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>
            <a:cxnSpLocks/>
          </p:cNvCxnSpPr>
          <p:nvPr/>
        </p:nvCxnSpPr>
        <p:spPr>
          <a:xfrm>
            <a:off x="1082566" y="1861661"/>
            <a:ext cx="5858228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4A70A3-6259-4412-925F-575FAA554F39}"/>
              </a:ext>
            </a:extLst>
          </p:cNvPr>
          <p:cNvSpPr txBox="1"/>
          <p:nvPr/>
        </p:nvSpPr>
        <p:spPr>
          <a:xfrm>
            <a:off x="3901587" y="3105835"/>
            <a:ext cx="780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CA"/>
            </a:br>
            <a:endParaRPr lang="fr-CA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CD6EB79-B044-4AC3-8494-08F459CFE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9" r="1323" b="2089"/>
          <a:stretch/>
        </p:blipFill>
        <p:spPr>
          <a:xfrm>
            <a:off x="7460843" y="2063"/>
            <a:ext cx="4731157" cy="688539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8900ABE-50A5-4429-B9CD-AD076D2CD9AE}"/>
              </a:ext>
            </a:extLst>
          </p:cNvPr>
          <p:cNvSpPr txBox="1">
            <a:spLocks/>
          </p:cNvSpPr>
          <p:nvPr/>
        </p:nvSpPr>
        <p:spPr>
          <a:xfrm>
            <a:off x="-842840" y="5471563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fr-CA"/>
          </a:p>
          <a:p>
            <a:pPr marL="0" indent="0" algn="ctr">
              <a:spcBef>
                <a:spcPts val="0"/>
              </a:spcBef>
              <a:buNone/>
            </a:pPr>
            <a:endParaRPr lang="fr-CA"/>
          </a:p>
          <a:p>
            <a:pPr marL="0" indent="0" algn="ctr">
              <a:spcBef>
                <a:spcPts val="0"/>
              </a:spcBef>
              <a:buNone/>
            </a:pPr>
            <a:r>
              <a:rPr lang="fr-CA" sz="720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fr-CA" sz="720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720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fr-CA" sz="720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304106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3520-13CF-4419-AA1B-F1078A6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223" y="698352"/>
            <a:ext cx="3470886" cy="1325563"/>
          </a:xfrm>
        </p:spPr>
        <p:txBody>
          <a:bodyPr/>
          <a:lstStyle/>
          <a:p>
            <a:r>
              <a:rPr lang="fr-CA" dirty="0">
                <a:latin typeface="Century Gothic" panose="020B0502020202020204" pitchFamily="34" charset="0"/>
              </a:rPr>
              <a:t>Histologie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89BF-75A8-4BFA-9DB7-C91367D6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223" y="2506662"/>
            <a:ext cx="60611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>
                <a:latin typeface="Rockwell Light" panose="02040303020102020203" pitchFamily="18" charset="0"/>
              </a:rPr>
              <a:t>On examine des tissus biologiques tels que ceux du rein, du sein et du foie</a:t>
            </a:r>
          </a:p>
          <a:p>
            <a:pPr marL="0" indent="0">
              <a:buNone/>
            </a:pPr>
            <a:endParaRPr lang="fr-CA" sz="2600" dirty="0">
              <a:latin typeface="Rockwell Light" panose="02040303020102020203" pitchFamily="18" charset="0"/>
            </a:endParaRPr>
          </a:p>
          <a:p>
            <a:pPr marL="0" indent="0">
              <a:buNone/>
            </a:pPr>
            <a:r>
              <a:rPr lang="fr-FR" sz="2600" i="1" dirty="0">
                <a:latin typeface="Rockwell Light" panose="02040303020102020203" pitchFamily="18" charset="0"/>
              </a:rPr>
              <a:t>Analyse courante : diagnostic de cancer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C35FF-F406-49F3-81F6-D265F0D4A681}"/>
              </a:ext>
            </a:extLst>
          </p:cNvPr>
          <p:cNvCxnSpPr/>
          <p:nvPr/>
        </p:nvCxnSpPr>
        <p:spPr>
          <a:xfrm>
            <a:off x="5181392" y="1954306"/>
            <a:ext cx="4869712" cy="0"/>
          </a:xfrm>
          <a:prstGeom prst="line">
            <a:avLst/>
          </a:prstGeom>
          <a:ln w="38100">
            <a:solidFill>
              <a:srgbClr val="47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FCFFAA7-DECA-4032-BB56-F32174BEB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r="16992"/>
          <a:stretch/>
        </p:blipFill>
        <p:spPr>
          <a:xfrm>
            <a:off x="0" y="0"/>
            <a:ext cx="4635062" cy="687946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FFEEF0A-806F-46E0-8928-93819FE21767}"/>
              </a:ext>
            </a:extLst>
          </p:cNvPr>
          <p:cNvSpPr txBox="1">
            <a:spLocks/>
          </p:cNvSpPr>
          <p:nvPr/>
        </p:nvSpPr>
        <p:spPr>
          <a:xfrm>
            <a:off x="3403702" y="5639712"/>
            <a:ext cx="9144000" cy="37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fr-CA"/>
          </a:p>
          <a:p>
            <a:pPr marL="0" indent="0" algn="ctr">
              <a:spcBef>
                <a:spcPts val="0"/>
              </a:spcBef>
              <a:buNone/>
            </a:pPr>
            <a:endParaRPr lang="fr-CA"/>
          </a:p>
          <a:p>
            <a:pPr marL="0" indent="0" algn="ctr">
              <a:spcBef>
                <a:spcPts val="0"/>
              </a:spcBef>
              <a:buNone/>
            </a:pPr>
            <a:r>
              <a:rPr lang="fr-CA" sz="7200">
                <a:solidFill>
                  <a:srgbClr val="472F92"/>
                </a:solidFill>
                <a:latin typeface="Century Gothic" panose="020B0502020202020204" pitchFamily="34" charset="0"/>
              </a:rPr>
              <a:t>csmls</a:t>
            </a:r>
            <a:r>
              <a:rPr lang="fr-CA" sz="7200">
                <a:latin typeface="Century Gothic" panose="020B0502020202020204" pitchFamily="34" charset="0"/>
              </a:rPr>
              <a:t>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7200">
                <a:solidFill>
                  <a:srgbClr val="472F92"/>
                </a:solidFill>
                <a:latin typeface="Century Gothic" panose="020B0502020202020204" pitchFamily="34" charset="0"/>
              </a:rPr>
              <a:t>scslm</a:t>
            </a:r>
            <a:r>
              <a:rPr lang="fr-CA" sz="7200">
                <a:latin typeface="Century Gothic" panose="020B050202020202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102345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463</TotalTime>
  <Words>436</Words>
  <Application>Microsoft Office PowerPoint</Application>
  <PresentationFormat>Widescreen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Rockwell</vt:lpstr>
      <vt:lpstr>Rockwell Light</vt:lpstr>
      <vt:lpstr>Office Theme</vt:lpstr>
      <vt:lpstr>Science de laboratoire médical</vt:lpstr>
      <vt:lpstr>PowerPoint Presentation</vt:lpstr>
      <vt:lpstr>Technologistes de laboratoire médical généralistes (TLM)</vt:lpstr>
      <vt:lpstr>Disciplines de la TLM générale</vt:lpstr>
      <vt:lpstr>Chimie clinique</vt:lpstr>
      <vt:lpstr>Microbiologie</vt:lpstr>
      <vt:lpstr>Hématologie</vt:lpstr>
      <vt:lpstr>Science transfusionnelle</vt:lpstr>
      <vt:lpstr>Histologie</vt:lpstr>
      <vt:lpstr>Technologiste en cytologie diagnostique</vt:lpstr>
      <vt:lpstr>Technologiste en génétique clinique</vt:lpstr>
      <vt:lpstr>PowerPoint Presentation</vt:lpstr>
      <vt:lpstr>Bonne Semaine nationale du laboratoire médical!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Medical Laboratory Week</dc:title>
  <dc:creator>Taras Hemon</dc:creator>
  <cp:lastModifiedBy>Diana Dwerryhouse</cp:lastModifiedBy>
  <cp:revision>39</cp:revision>
  <dcterms:created xsi:type="dcterms:W3CDTF">2022-02-25T18:56:21Z</dcterms:created>
  <dcterms:modified xsi:type="dcterms:W3CDTF">2022-03-16T13:32:50Z</dcterms:modified>
</cp:coreProperties>
</file>